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1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6A1ACBB-3EF7-4CF7-8165-60215215ED18}">
          <p14:sldIdLst>
            <p14:sldId id="256"/>
            <p14:sldId id="257"/>
            <p14:sldId id="258"/>
            <p14:sldId id="259"/>
            <p14:sldId id="260"/>
            <p14:sldId id="262"/>
            <p14:sldId id="263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81"/>
            <p14:sldId id="279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>
                <a:solidFill>
                  <a:schemeClr val="accent5"/>
                </a:solidFill>
                <a:latin typeface="+mj-lt"/>
              </a:defRPr>
            </a:pPr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Social Outcomes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"SAFE" Programs</c:v>
                </c:pt>
              </c:strCache>
            </c:strRef>
          </c:tx>
          <c:spPr>
            <a:solidFill>
              <a:srgbClr val="0064A4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Self Perceptions                                              (23 Studies)</c:v>
                </c:pt>
                <c:pt idx="1">
                  <c:v>Positive Social Behaviors                             (36 Studies)</c:v>
                </c:pt>
                <c:pt idx="2">
                  <c:v>Reduced Problem Behaviors                      (43 Studies)</c:v>
                </c:pt>
                <c:pt idx="3">
                  <c:v>Reduced Drug Use                                           (28 Studies)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0.37</c:v>
                </c:pt>
                <c:pt idx="1">
                  <c:v>0.28999999999999998</c:v>
                </c:pt>
                <c:pt idx="2" formatCode="0.00">
                  <c:v>0.3</c:v>
                </c:pt>
                <c:pt idx="3">
                  <c:v>0.16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"Other" Programs</c:v>
                </c:pt>
              </c:strCache>
            </c:strRef>
          </c:tx>
          <c:spPr>
            <a:solidFill>
              <a:srgbClr val="7DCD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Self Perceptions                                              (23 Studies)</c:v>
                </c:pt>
                <c:pt idx="1">
                  <c:v>Positive Social Behaviors                             (36 Studies)</c:v>
                </c:pt>
                <c:pt idx="2">
                  <c:v>Reduced Problem Behaviors                      (43 Studies)</c:v>
                </c:pt>
                <c:pt idx="3">
                  <c:v>Reduced Drug Use                                           (28 Studies)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0.13</c:v>
                </c:pt>
                <c:pt idx="1">
                  <c:v>0.06</c:v>
                </c:pt>
                <c:pt idx="2">
                  <c:v>0.08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7988608"/>
        <c:axId val="37998592"/>
      </c:barChart>
      <c:catAx>
        <c:axId val="379886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accent5"/>
                </a:solidFill>
                <a:effectLst/>
                <a:latin typeface="Calibri" pitchFamily="34" charset="0"/>
              </a:defRPr>
            </a:pPr>
            <a:endParaRPr lang="en-US"/>
          </a:p>
        </c:txPr>
        <c:crossAx val="37998592"/>
        <c:crosses val="autoZero"/>
        <c:auto val="1"/>
        <c:lblAlgn val="ctr"/>
        <c:lblOffset val="100"/>
        <c:noMultiLvlLbl val="0"/>
      </c:catAx>
      <c:valAx>
        <c:axId val="37998592"/>
        <c:scaling>
          <c:orientation val="minMax"/>
        </c:scaling>
        <c:delete val="0"/>
        <c:axPos val="l"/>
        <c:majorGridlines>
          <c:spPr>
            <a:ln>
              <a:solidFill>
                <a:srgbClr val="6BC6CF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w="19050">
            <a:noFill/>
          </a:ln>
        </c:spPr>
        <c:txPr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en-US"/>
          </a:p>
        </c:txPr>
        <c:crossAx val="37988608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b="1">
              <a:solidFill>
                <a:schemeClr val="tx2">
                  <a:lumMod val="40000"/>
                  <a:lumOff val="60000"/>
                </a:schemeClr>
              </a:solidFill>
              <a:effectLst/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>
                <a:solidFill>
                  <a:schemeClr val="accent5"/>
                </a:solidFill>
                <a:latin typeface="+mj-lt"/>
              </a:rPr>
              <a:t>Academic Outcomes</a:t>
            </a:r>
            <a:endParaRPr lang="en-US" dirty="0">
              <a:solidFill>
                <a:schemeClr val="accent5"/>
              </a:solidFill>
              <a:latin typeface="+mj-lt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"SAFE" Programs</c:v>
                </c:pt>
              </c:strCache>
            </c:strRef>
          </c:tx>
          <c:spPr>
            <a:solidFill>
              <a:srgbClr val="0064A4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School Achievement (20 Studies)</c:v>
                </c:pt>
                <c:pt idx="1">
                  <c:v>Grades                             (25 Studies)</c:v>
                </c:pt>
                <c:pt idx="2">
                  <c:v>School Attendance     (21 Studies)</c:v>
                </c:pt>
                <c:pt idx="3">
                  <c:v>School Bonding            (28 Studies)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0">
                  <c:v>0.2</c:v>
                </c:pt>
                <c:pt idx="1">
                  <c:v>0.22</c:v>
                </c:pt>
                <c:pt idx="2">
                  <c:v>0.14000000000000001</c:v>
                </c:pt>
                <c:pt idx="3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"Other" Programs</c:v>
                </c:pt>
              </c:strCache>
            </c:strRef>
          </c:tx>
          <c:spPr>
            <a:solidFill>
              <a:srgbClr val="7DCD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School Achievement (20 Studies)</c:v>
                </c:pt>
                <c:pt idx="1">
                  <c:v>Grades                             (25 Studies)</c:v>
                </c:pt>
                <c:pt idx="2">
                  <c:v>School Attendance     (21 Studies)</c:v>
                </c:pt>
                <c:pt idx="3">
                  <c:v>School Bonding            (28 Studies)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0.02</c:v>
                </c:pt>
                <c:pt idx="1">
                  <c:v>0.05</c:v>
                </c:pt>
                <c:pt idx="2">
                  <c:v>7.0000000000000007E-2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8038144"/>
        <c:axId val="38101376"/>
      </c:barChart>
      <c:catAx>
        <c:axId val="380381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accent5"/>
                </a:solidFill>
                <a:effectLst/>
                <a:latin typeface="Calibri" pitchFamily="34" charset="0"/>
              </a:defRPr>
            </a:pPr>
            <a:endParaRPr lang="en-US"/>
          </a:p>
        </c:txPr>
        <c:crossAx val="38101376"/>
        <c:crosses val="autoZero"/>
        <c:auto val="1"/>
        <c:lblAlgn val="ctr"/>
        <c:lblOffset val="100"/>
        <c:noMultiLvlLbl val="0"/>
      </c:catAx>
      <c:valAx>
        <c:axId val="38101376"/>
        <c:scaling>
          <c:orientation val="minMax"/>
        </c:scaling>
        <c:delete val="0"/>
        <c:axPos val="l"/>
        <c:majorGridlines>
          <c:spPr>
            <a:ln>
              <a:solidFill>
                <a:srgbClr val="6BC6CF"/>
              </a:solidFill>
            </a:ln>
          </c:spPr>
        </c:majorGridlines>
        <c:numFmt formatCode="0.00" sourceLinked="1"/>
        <c:majorTickMark val="none"/>
        <c:minorTickMark val="none"/>
        <c:tickLblPos val="nextTo"/>
        <c:spPr>
          <a:ln w="19050">
            <a:noFill/>
          </a:ln>
        </c:spPr>
        <c:txPr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en-US"/>
          </a:p>
        </c:txPr>
        <c:crossAx val="38038144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b="1">
              <a:solidFill>
                <a:schemeClr val="tx2">
                  <a:lumMod val="40000"/>
                  <a:lumOff val="60000"/>
                </a:schemeClr>
              </a:solidFill>
              <a:effectLst/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17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4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4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8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19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8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9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0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7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F8DB1-C747-49DB-A8F6-F7E27FAAB4D8}" type="datetimeFigureOut">
              <a:rPr lang="en-US" smtClean="0"/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74487-D742-4323-B326-F2454ACB0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7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1600200"/>
            <a:ext cx="7315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Using Data:</a:t>
            </a:r>
          </a:p>
          <a:p>
            <a:pPr algn="ctr"/>
            <a:r>
              <a:rPr lang="en-US" sz="4000" b="1" dirty="0" smtClean="0"/>
              <a:t>Putting Research into Practice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495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Central Iowa Out-of-School Time Network Meeting</a:t>
            </a:r>
          </a:p>
          <a:p>
            <a:pPr algn="ctr"/>
            <a:r>
              <a:rPr lang="en-US" sz="2400" dirty="0" smtClean="0"/>
              <a:t>Friday, May 13, 2016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8113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Vandell</a:t>
            </a:r>
            <a:r>
              <a:rPr lang="en-US" sz="3600" b="1" dirty="0" smtClean="0"/>
              <a:t> Research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Key ingredients of a quality, “powerful”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“Robust, short-term effects” of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Evidence of “meaningful, long-term” outcomes</a:t>
            </a:r>
          </a:p>
        </p:txBody>
      </p:sp>
    </p:spTree>
    <p:extLst>
      <p:ext uri="{BB962C8B-B14F-4D97-AF65-F5344CB8AC3E}">
        <p14:creationId xmlns:p14="http://schemas.microsoft.com/office/powerpoint/2010/main" val="4290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Vandell</a:t>
            </a:r>
            <a:r>
              <a:rPr lang="en-US" sz="3600" b="1" dirty="0" smtClean="0"/>
              <a:t> Research – Key Ingredients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Program Quality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Key elements = engaging, challenging, interesting activities, voice &amp; choice, relationships with staff, and relationships with peers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Program Intensity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Program Duration</a:t>
            </a:r>
          </a:p>
        </p:txBody>
      </p:sp>
    </p:spTree>
    <p:extLst>
      <p:ext uri="{BB962C8B-B14F-4D97-AF65-F5344CB8AC3E}">
        <p14:creationId xmlns:p14="http://schemas.microsoft.com/office/powerpoint/2010/main" val="424046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Vandell</a:t>
            </a:r>
            <a:r>
              <a:rPr lang="en-US" sz="3600" b="1" dirty="0" smtClean="0"/>
              <a:t> Research – Short Term Effects</a:t>
            </a:r>
            <a:endParaRPr lang="en-US" sz="3600" b="1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4068818423"/>
              </p:ext>
            </p:extLst>
          </p:nvPr>
        </p:nvGraphicFramePr>
        <p:xfrm>
          <a:off x="704850" y="900670"/>
          <a:ext cx="7734300" cy="4841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6342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Vandell</a:t>
            </a:r>
            <a:r>
              <a:rPr lang="en-US" sz="3600" b="1" dirty="0" smtClean="0"/>
              <a:t> Research – Short Term Effects</a:t>
            </a:r>
            <a:endParaRPr lang="en-US" sz="3600" b="1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67226013"/>
              </p:ext>
            </p:extLst>
          </p:nvPr>
        </p:nvGraphicFramePr>
        <p:xfrm>
          <a:off x="723900" y="1145318"/>
          <a:ext cx="7696200" cy="474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850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Vandell</a:t>
            </a:r>
            <a:r>
              <a:rPr lang="en-US" sz="3600" b="1" dirty="0" smtClean="0"/>
              <a:t> Research – Long-Term Outcomes</a:t>
            </a:r>
            <a:endParaRPr lang="en-US" sz="3600" b="1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420307"/>
              </p:ext>
            </p:extLst>
          </p:nvPr>
        </p:nvGraphicFramePr>
        <p:xfrm>
          <a:off x="228600" y="1371600"/>
          <a:ext cx="8685212" cy="3894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3041"/>
                <a:gridCol w="5132171"/>
              </a:tblGrid>
              <a:tr h="466328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Grade</a:t>
                      </a:r>
                      <a:r>
                        <a:rPr lang="en-US" sz="2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6 Activities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45722" marB="45722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BC6C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High School Outcomes  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45722" marB="45722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BC6CF"/>
                    </a:solidFill>
                  </a:tcPr>
                </a:tc>
              </a:tr>
              <a:tr h="1958566">
                <a:tc>
                  <a:txBody>
                    <a:bodyPr/>
                    <a:lstStyle/>
                    <a:p>
                      <a:r>
                        <a:rPr lang="en-US" sz="2000" b="0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Quality of</a:t>
                      </a:r>
                      <a:r>
                        <a:rPr lang="en-US" sz="2000" b="0" i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Activities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6DB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Confident/Assertive                            ↗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Substance use                                     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↘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.08</a:t>
                      </a:r>
                    </a:p>
                    <a:p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Externalizing problems                      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↘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entury Gothic" pitchFamily="34" charset="0"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Internalizing problems                       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↘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.08</a:t>
                      </a:r>
                    </a:p>
                    <a:p>
                      <a:pPr marL="0" indent="0">
                        <a:buFont typeface="Century Gothic" pitchFamily="34" charset="0"/>
                        <a:buNone/>
                      </a:pP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 </a:t>
                      </a:r>
                    </a:p>
                    <a:p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45722" marB="45722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6DBE4"/>
                    </a:solidFill>
                  </a:tcPr>
                </a:tc>
              </a:tr>
              <a:tr h="1469544">
                <a:tc>
                  <a:txBody>
                    <a:bodyPr/>
                    <a:lstStyle/>
                    <a:p>
                      <a:r>
                        <a:rPr lang="en-US" sz="20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I</a:t>
                      </a:r>
                      <a:r>
                        <a:rPr lang="en-US" sz="20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ntensity </a:t>
                      </a:r>
                    </a:p>
                    <a:p>
                      <a:r>
                        <a:rPr lang="en-US" sz="20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Hours/week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Confident/Assertive                             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↗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Higher </a:t>
                      </a:r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math achievement                  ↗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.06</a:t>
                      </a:r>
                    </a:p>
                    <a:p>
                      <a:r>
                        <a:rPr lang="en-US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</a:t>
                      </a: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45722" marB="45722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58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Translating Research into Data Points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Know your goals: what is your anticipated impact/outcome?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Identify the indicator(s) of impact: what data will tell us whether we’ve made a difference?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Identify data sources early and the needed frequency of data collection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Make sure all data tells your story effectively</a:t>
            </a:r>
          </a:p>
        </p:txBody>
      </p:sp>
    </p:spTree>
    <p:extLst>
      <p:ext uri="{BB962C8B-B14F-4D97-AF65-F5344CB8AC3E}">
        <p14:creationId xmlns:p14="http://schemas.microsoft.com/office/powerpoint/2010/main" val="230027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Outcome, Indicator(s), Collection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Outcome: Improved student academic achievement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Indicators: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Grades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Teacher assessment of classroom participation/behavior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Reading level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School attendance</a:t>
            </a:r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Question: how often will you be monitoring this outcome – by semester, by quarter, by school year?</a:t>
            </a:r>
          </a:p>
        </p:txBody>
      </p:sp>
    </p:spTree>
    <p:extLst>
      <p:ext uri="{BB962C8B-B14F-4D97-AF65-F5344CB8AC3E}">
        <p14:creationId xmlns:p14="http://schemas.microsoft.com/office/powerpoint/2010/main" val="404585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Outcome, Indicator(s), Collection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Outcome: Improved healthy behaviors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Indicators: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Physical Activity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Food Preparation/Choice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Risky behaviors/activities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Self-regulation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School referrals</a:t>
            </a:r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Question: how often will you be monitoring this outcome – by semester, by quarter, by school year?</a:t>
            </a:r>
          </a:p>
        </p:txBody>
      </p:sp>
    </p:spTree>
    <p:extLst>
      <p:ext uri="{BB962C8B-B14F-4D97-AF65-F5344CB8AC3E}">
        <p14:creationId xmlns:p14="http://schemas.microsoft.com/office/powerpoint/2010/main" val="149166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Outcome, Indicator(s), Collection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Outcome: Improved social/emotional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Indicators: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Friendships and other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Attitude/outlook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Resilience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Interpersonal skills (communication, conflict,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Question: how often will you be monitoring this outcome – by semester, by quarter, by school year?</a:t>
            </a:r>
          </a:p>
        </p:txBody>
      </p:sp>
    </p:spTree>
    <p:extLst>
      <p:ext uri="{BB962C8B-B14F-4D97-AF65-F5344CB8AC3E}">
        <p14:creationId xmlns:p14="http://schemas.microsoft.com/office/powerpoint/2010/main" val="69964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Outcome, Indicator(s), Collection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Outcome: SAFE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Indicators: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Quality staff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Quality activities (planned, structured, outcome-driven, sequential, active)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Quality administration (time to plan, support for staff, scheduling, etc</a:t>
            </a:r>
            <a:r>
              <a:rPr lang="en-US" sz="2700" dirty="0" smtClean="0"/>
              <a:t>.)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Program attendance</a:t>
            </a:r>
            <a:endParaRPr lang="en-US" sz="2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700" dirty="0" smtClean="0"/>
              <a:t>Question: how often will you be monitoring this outcome – every month, over the school year?</a:t>
            </a:r>
          </a:p>
        </p:txBody>
      </p:sp>
    </p:spTree>
    <p:extLst>
      <p:ext uri="{BB962C8B-B14F-4D97-AF65-F5344CB8AC3E}">
        <p14:creationId xmlns:p14="http://schemas.microsoft.com/office/powerpoint/2010/main" val="51459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Today’s Agenda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Current Research on OST Impact and </a:t>
            </a:r>
            <a:r>
              <a:rPr lang="en-US" sz="2800" dirty="0" smtClean="0"/>
              <a:t>Effectiveness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Translating the Research into Practical Data </a:t>
            </a:r>
            <a:r>
              <a:rPr lang="en-US" sz="2800" dirty="0" smtClean="0"/>
              <a:t>Points</a:t>
            </a: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Simple Data Strategies for the Summer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0797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Telling Your Story Effectively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“Storytelling With Data” Activity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66087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Simple Data Strategies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You know the data you want, but now what?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7430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Commit to One New Outcome this Summer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Identify: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Outcome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Indicators – keep to 2 for this exercise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Potential data source for each indicator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/>
              <a:t>Next up: Systematizing data collection!</a:t>
            </a:r>
          </a:p>
        </p:txBody>
      </p:sp>
    </p:spTree>
    <p:extLst>
      <p:ext uri="{BB962C8B-B14F-4D97-AF65-F5344CB8AC3E}">
        <p14:creationId xmlns:p14="http://schemas.microsoft.com/office/powerpoint/2010/main" val="135198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Data Collection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6002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How will you get the data?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How will you keep track of the data?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How will you analyze the data?</a:t>
            </a:r>
          </a:p>
        </p:txBody>
      </p:sp>
    </p:spTree>
    <p:extLst>
      <p:ext uri="{BB962C8B-B14F-4D97-AF65-F5344CB8AC3E}">
        <p14:creationId xmlns:p14="http://schemas.microsoft.com/office/powerpoint/2010/main" val="21482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Utilizing the Data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How will you use the data to: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Inform decision-making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Communicate your program’s effectiveness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What Does the Research Say?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Names to know: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James J. Heckman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Joseph A. </a:t>
            </a:r>
            <a:r>
              <a:rPr lang="en-US" sz="2800" dirty="0" err="1" smtClean="0"/>
              <a:t>Durlak</a:t>
            </a:r>
            <a:r>
              <a:rPr lang="en-US" sz="2800" dirty="0" smtClean="0"/>
              <a:t> &amp; Roger P. </a:t>
            </a:r>
            <a:r>
              <a:rPr lang="en-US" sz="2800" dirty="0" err="1" smtClean="0"/>
              <a:t>Weissberg</a:t>
            </a: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Deborah Lowe </a:t>
            </a:r>
            <a:r>
              <a:rPr lang="en-US" sz="2800" dirty="0" err="1" smtClean="0"/>
              <a:t>Vandell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69264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The Heckman Equation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INVEST</a:t>
            </a:r>
            <a:r>
              <a:rPr lang="en-US" sz="2800" dirty="0" smtClean="0"/>
              <a:t> </a:t>
            </a:r>
            <a:r>
              <a:rPr lang="en-US" sz="2400" dirty="0" smtClean="0"/>
              <a:t>in educational and developmental resources for disadvantaged families to provide equal access to successful early human development.</a:t>
            </a:r>
          </a:p>
          <a:p>
            <a:r>
              <a:rPr lang="en-US" sz="3200" dirty="0" smtClean="0"/>
              <a:t>+ DEVELOP </a:t>
            </a:r>
            <a:r>
              <a:rPr lang="en-US" sz="2400" dirty="0" smtClean="0"/>
              <a:t>cognitive skills and social skills in children early — from birth to age five when it matters most.</a:t>
            </a:r>
          </a:p>
          <a:p>
            <a:r>
              <a:rPr lang="en-US" sz="3200" dirty="0" smtClean="0"/>
              <a:t>+ SUSTAIN </a:t>
            </a:r>
            <a:r>
              <a:rPr lang="en-US" sz="2400" dirty="0" smtClean="0"/>
              <a:t>early development with effective education through adulthood.</a:t>
            </a:r>
            <a:endParaRPr lang="en-US" sz="2400" dirty="0"/>
          </a:p>
          <a:p>
            <a:r>
              <a:rPr lang="en-US" sz="3200" dirty="0" smtClean="0"/>
              <a:t>= GAIN </a:t>
            </a:r>
            <a:r>
              <a:rPr lang="en-US" sz="2400" dirty="0" smtClean="0"/>
              <a:t>more capable, productive and valuable citizens that pay dividends to America for generations to come.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38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The Heckman Argument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Cognitive abilities are important determinants of socioeconomic success.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So are socioemotional skills, physical and mental health, perseverance, attention, motivation, and self confidence.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They contribute to performance in society at large and even help determine scores on the tests that are used to monitor cognitive achievement.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39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The Importance of Soft Skills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</p:txBody>
      </p:sp>
      <p:pic>
        <p:nvPicPr>
          <p:cNvPr id="2" name="HardFactsSoftSkill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5300" y="1143000"/>
            <a:ext cx="8153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Durlak</a:t>
            </a:r>
            <a:r>
              <a:rPr lang="en-US" sz="3600" b="1" dirty="0" smtClean="0"/>
              <a:t> &amp; </a:t>
            </a:r>
            <a:r>
              <a:rPr lang="en-US" sz="3600" b="1" dirty="0" err="1" smtClean="0"/>
              <a:t>Weissberg</a:t>
            </a:r>
            <a:r>
              <a:rPr lang="en-US" sz="3600" b="1" dirty="0" smtClean="0"/>
              <a:t> Research Questions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22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rgbClr val="0065B0"/>
              </a:buClr>
              <a:buFont typeface="+mj-lt"/>
              <a:buAutoNum type="arabicPeriod"/>
            </a:pPr>
            <a:r>
              <a:rPr lang="en-US" sz="2800" dirty="0" smtClean="0"/>
              <a:t>What types of outcomes can afterschool programs foster in youth?</a:t>
            </a:r>
          </a:p>
          <a:p>
            <a:pPr marL="514350" indent="-514350">
              <a:buClr>
                <a:srgbClr val="0065B0"/>
              </a:buClr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Clr>
                <a:srgbClr val="0065B0"/>
              </a:buClr>
              <a:buFont typeface="+mj-lt"/>
              <a:buAutoNum type="arabicPeriod"/>
            </a:pPr>
            <a:r>
              <a:rPr lang="en-US" sz="2800" dirty="0" smtClean="0"/>
              <a:t>Can we identify the program features that lead to better youth outcomes?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117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Durlak</a:t>
            </a:r>
            <a:r>
              <a:rPr lang="en-US" sz="3600" b="1" dirty="0" smtClean="0"/>
              <a:t> &amp; </a:t>
            </a:r>
            <a:r>
              <a:rPr lang="en-US" sz="3600" b="1" dirty="0" err="1" smtClean="0"/>
              <a:t>Weissberg</a:t>
            </a:r>
            <a:r>
              <a:rPr lang="en-US" sz="3600" b="1" dirty="0" smtClean="0"/>
              <a:t> Findings</a:t>
            </a:r>
            <a:endParaRPr lang="en-US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9782"/>
            <a:ext cx="8229600" cy="429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3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9113309" cy="6834982"/>
          </a:xfrm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Durlak</a:t>
            </a:r>
            <a:r>
              <a:rPr lang="en-US" sz="3600" b="1" dirty="0" smtClean="0"/>
              <a:t> &amp; </a:t>
            </a:r>
            <a:r>
              <a:rPr lang="en-US" sz="3600" b="1" dirty="0" err="1" smtClean="0"/>
              <a:t>Weissberg</a:t>
            </a:r>
            <a:r>
              <a:rPr lang="en-US" sz="3600" b="1" dirty="0" smtClean="0"/>
              <a:t> Findings</a:t>
            </a:r>
            <a:endParaRPr 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82296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65B0"/>
              </a:buClr>
            </a:pPr>
            <a:r>
              <a:rPr lang="en-US" sz="3200" b="1" i="1" u="sng" dirty="0" smtClean="0"/>
              <a:t>S</a:t>
            </a:r>
            <a:r>
              <a:rPr lang="en-US" sz="3200" dirty="0" smtClean="0"/>
              <a:t>equential: Sequenced activities to teach </a:t>
            </a:r>
            <a:r>
              <a:rPr lang="en-US" sz="3200" dirty="0" smtClean="0"/>
              <a:t>skills (</a:t>
            </a:r>
            <a:r>
              <a:rPr lang="en-US" sz="3200" dirty="0" err="1" smtClean="0"/>
              <a:t>planful</a:t>
            </a:r>
            <a:r>
              <a:rPr lang="en-US" sz="3200" dirty="0" smtClean="0"/>
              <a:t>) </a:t>
            </a:r>
            <a:endParaRPr lang="en-US" sz="3200" dirty="0" smtClean="0"/>
          </a:p>
          <a:p>
            <a:pPr>
              <a:buClr>
                <a:srgbClr val="0065B0"/>
              </a:buClr>
            </a:pPr>
            <a:r>
              <a:rPr lang="en-US" sz="3200" b="1" i="1" u="sng" dirty="0" smtClean="0"/>
              <a:t>A</a:t>
            </a:r>
            <a:r>
              <a:rPr lang="en-US" sz="3200" dirty="0" smtClean="0"/>
              <a:t>ctive: Active learning to practice </a:t>
            </a:r>
            <a:r>
              <a:rPr lang="en-US" sz="3200" dirty="0" smtClean="0"/>
              <a:t>skills (High quality content)</a:t>
            </a:r>
            <a:endParaRPr lang="en-US" sz="3200" dirty="0" smtClean="0"/>
          </a:p>
          <a:p>
            <a:pPr>
              <a:buClr>
                <a:srgbClr val="0065B0"/>
              </a:buClr>
            </a:pPr>
            <a:r>
              <a:rPr lang="en-US" sz="3200" b="1" i="1" u="sng" dirty="0" smtClean="0"/>
              <a:t>F</a:t>
            </a:r>
            <a:r>
              <a:rPr lang="en-US" sz="3200" dirty="0" smtClean="0"/>
              <a:t>ocused: Focused time on skill </a:t>
            </a:r>
            <a:r>
              <a:rPr lang="en-US" sz="3200" dirty="0" smtClean="0"/>
              <a:t>development (Scheduling)</a:t>
            </a:r>
            <a:endParaRPr lang="en-US" sz="3200" dirty="0" smtClean="0"/>
          </a:p>
          <a:p>
            <a:pPr>
              <a:buClr>
                <a:srgbClr val="0065B0"/>
              </a:buClr>
            </a:pPr>
            <a:r>
              <a:rPr lang="en-US" sz="3200" b="1" i="1" u="sng" dirty="0" smtClean="0"/>
              <a:t>E</a:t>
            </a:r>
            <a:r>
              <a:rPr lang="en-US" sz="3200" dirty="0" smtClean="0"/>
              <a:t>xplicit: Explicit targeting of specific </a:t>
            </a:r>
            <a:r>
              <a:rPr lang="en-US" sz="3200" dirty="0" smtClean="0"/>
              <a:t>skills (Intentional programming)</a:t>
            </a:r>
            <a:endParaRPr lang="en-US" sz="3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9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1">
    <a:dk1>
      <a:sysClr val="windowText" lastClr="000000"/>
    </a:dk1>
    <a:lt1>
      <a:sysClr val="window" lastClr="FFFFFF"/>
    </a:lt1>
    <a:dk2>
      <a:srgbClr val="004080"/>
    </a:dk2>
    <a:lt2>
      <a:srgbClr val="B5D2F5"/>
    </a:lt2>
    <a:accent1>
      <a:srgbClr val="FFCC66"/>
    </a:accent1>
    <a:accent2>
      <a:srgbClr val="FF8000"/>
    </a:accent2>
    <a:accent3>
      <a:srgbClr val="66FF66"/>
    </a:accent3>
    <a:accent4>
      <a:srgbClr val="800000"/>
    </a:accent4>
    <a:accent5>
      <a:srgbClr val="800080"/>
    </a:accent5>
    <a:accent6>
      <a:srgbClr val="C913AD"/>
    </a:accent6>
    <a:hlink>
      <a:srgbClr val="FFE400"/>
    </a:hlink>
    <a:folHlink>
      <a:srgbClr val="A3EC62"/>
    </a:folHlink>
  </a:clrScheme>
  <a:fontScheme name="Office 2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Cambria"/>
      <a:ea typeface=""/>
      <a:cs typeface=""/>
      <a:font script="Jpan" typeface="ＭＳ Ｐ明朝"/>
      <a:font script="Hang" typeface="맑은 고딕"/>
      <a:font script="Hans" typeface="黑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Twilight">
    <a:fillStyleLst>
      <a:solidFill>
        <a:schemeClr val="phClr"/>
      </a:solidFill>
      <a:gradFill rotWithShape="1">
        <a:gsLst>
          <a:gs pos="0">
            <a:schemeClr val="phClr">
              <a:tint val="100000"/>
              <a:shade val="60000"/>
              <a:satMod val="130000"/>
            </a:schemeClr>
          </a:gs>
          <a:gs pos="100000">
            <a:schemeClr val="phClr">
              <a:tint val="100000"/>
              <a:shade val="94000"/>
              <a:satMod val="13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shade val="60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19050" cap="flat" cmpd="sng" algn="ctr">
        <a:solidFill>
          <a:schemeClr val="phClr">
            <a:shade val="95000"/>
            <a:satMod val="105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innerShdw blurRad="38100" dist="12700" dir="5400000">
            <a:srgbClr val="FFFFFF">
              <a:alpha val="75000"/>
            </a:srgbClr>
          </a:innerShdw>
          <a:outerShdw blurRad="88900" dist="50800" dir="5400000" sx="102000" sy="102000" algn="tr" rotWithShape="0">
            <a:srgbClr val="808080">
              <a:alpha val="50000"/>
            </a:srgbClr>
          </a:outerShdw>
        </a:effectLst>
      </a:effectStyle>
      <a:effectStyle>
        <a:effectLst>
          <a:outerShdw blurRad="317500" dist="762000" dir="5400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l"/>
        </a:scene3d>
        <a:sp3d extrusionH="12700" prstMaterial="softEdge">
          <a:bevelT w="38100" h="12700"/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shade val="10000"/>
              <a:satMod val="200000"/>
            </a:schemeClr>
            <a:schemeClr val="phClr">
              <a:tint val="30000"/>
              <a:satMod val="300000"/>
            </a:schemeClr>
          </a:duotone>
        </a:blip>
        <a:stretch/>
      </a:blipFill>
      <a:blipFill rotWithShape="1">
        <a:blip xmlns:r="http://schemas.openxmlformats.org/officeDocument/2006/relationships" r:embed="rId2">
          <a:duotone>
            <a:schemeClr val="phClr">
              <a:shade val="20000"/>
              <a:satMod val="200000"/>
            </a:schemeClr>
            <a:schemeClr val="phClr">
              <a:tint val="50000"/>
              <a:satMod val="15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Custom 11">
    <a:dk1>
      <a:sysClr val="windowText" lastClr="000000"/>
    </a:dk1>
    <a:lt1>
      <a:sysClr val="window" lastClr="FFFFFF"/>
    </a:lt1>
    <a:dk2>
      <a:srgbClr val="004080"/>
    </a:dk2>
    <a:lt2>
      <a:srgbClr val="B5D2F5"/>
    </a:lt2>
    <a:accent1>
      <a:srgbClr val="FFCC66"/>
    </a:accent1>
    <a:accent2>
      <a:srgbClr val="FF8000"/>
    </a:accent2>
    <a:accent3>
      <a:srgbClr val="66FF66"/>
    </a:accent3>
    <a:accent4>
      <a:srgbClr val="800000"/>
    </a:accent4>
    <a:accent5>
      <a:srgbClr val="800080"/>
    </a:accent5>
    <a:accent6>
      <a:srgbClr val="C913AD"/>
    </a:accent6>
    <a:hlink>
      <a:srgbClr val="FFE400"/>
    </a:hlink>
    <a:folHlink>
      <a:srgbClr val="A3EC62"/>
    </a:folHlink>
  </a:clrScheme>
  <a:fontScheme name="Office 2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Cambria"/>
      <a:ea typeface=""/>
      <a:cs typeface=""/>
      <a:font script="Jpan" typeface="ＭＳ Ｐ明朝"/>
      <a:font script="Hang" typeface="맑은 고딕"/>
      <a:font script="Hans" typeface="黑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Twilight">
    <a:fillStyleLst>
      <a:solidFill>
        <a:schemeClr val="phClr"/>
      </a:solidFill>
      <a:gradFill rotWithShape="1">
        <a:gsLst>
          <a:gs pos="0">
            <a:schemeClr val="phClr">
              <a:tint val="100000"/>
              <a:shade val="60000"/>
              <a:satMod val="130000"/>
            </a:schemeClr>
          </a:gs>
          <a:gs pos="100000">
            <a:schemeClr val="phClr">
              <a:tint val="100000"/>
              <a:shade val="94000"/>
              <a:satMod val="13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shade val="60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19050" cap="flat" cmpd="sng" algn="ctr">
        <a:solidFill>
          <a:schemeClr val="phClr">
            <a:shade val="95000"/>
            <a:satMod val="105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innerShdw blurRad="38100" dist="12700" dir="5400000">
            <a:srgbClr val="FFFFFF">
              <a:alpha val="75000"/>
            </a:srgbClr>
          </a:innerShdw>
          <a:outerShdw blurRad="88900" dist="50800" dir="5400000" sx="102000" sy="102000" algn="tr" rotWithShape="0">
            <a:srgbClr val="808080">
              <a:alpha val="50000"/>
            </a:srgbClr>
          </a:outerShdw>
        </a:effectLst>
      </a:effectStyle>
      <a:effectStyle>
        <a:effectLst>
          <a:outerShdw blurRad="317500" dist="762000" dir="5400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alanced" dir="tl"/>
        </a:scene3d>
        <a:sp3d extrusionH="12700" prstMaterial="softEdge">
          <a:bevelT w="38100" h="12700"/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shade val="10000"/>
              <a:satMod val="200000"/>
            </a:schemeClr>
            <a:schemeClr val="phClr">
              <a:tint val="30000"/>
              <a:satMod val="300000"/>
            </a:schemeClr>
          </a:duotone>
        </a:blip>
        <a:stretch/>
      </a:blipFill>
      <a:blipFill rotWithShape="1">
        <a:blip xmlns:r="http://schemas.openxmlformats.org/officeDocument/2006/relationships" r:embed="rId2">
          <a:duotone>
            <a:schemeClr val="phClr">
              <a:shade val="20000"/>
              <a:satMod val="200000"/>
            </a:schemeClr>
            <a:schemeClr val="phClr">
              <a:tint val="50000"/>
              <a:satMod val="150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749</Words>
  <Application>Microsoft Office PowerPoint</Application>
  <PresentationFormat>On-screen Show (4:3)</PresentationFormat>
  <Paragraphs>117</Paragraphs>
  <Slides>24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Rich</dc:creator>
  <cp:lastModifiedBy>Michelle Rich</cp:lastModifiedBy>
  <cp:revision>23</cp:revision>
  <dcterms:created xsi:type="dcterms:W3CDTF">2016-05-06T19:51:03Z</dcterms:created>
  <dcterms:modified xsi:type="dcterms:W3CDTF">2016-05-11T17:10:24Z</dcterms:modified>
</cp:coreProperties>
</file>